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488" r:id="rId3"/>
    <p:sldId id="491" r:id="rId4"/>
    <p:sldId id="499" r:id="rId5"/>
    <p:sldId id="492" r:id="rId6"/>
    <p:sldId id="498" r:id="rId7"/>
    <p:sldId id="493" r:id="rId8"/>
    <p:sldId id="494" r:id="rId9"/>
    <p:sldId id="501" r:id="rId10"/>
    <p:sldId id="502" r:id="rId11"/>
    <p:sldId id="500" r:id="rId12"/>
    <p:sldId id="495" r:id="rId13"/>
    <p:sldId id="265" r:id="rId14"/>
    <p:sldId id="270" r:id="rId15"/>
    <p:sldId id="487" r:id="rId16"/>
    <p:sldId id="267" r:id="rId17"/>
    <p:sldId id="266" r:id="rId18"/>
    <p:sldId id="268" r:id="rId19"/>
    <p:sldId id="269" r:id="rId20"/>
    <p:sldId id="287" r:id="rId21"/>
    <p:sldId id="489" r:id="rId22"/>
    <p:sldId id="293" r:id="rId23"/>
    <p:sldId id="466" r:id="rId24"/>
    <p:sldId id="467" r:id="rId25"/>
    <p:sldId id="496" r:id="rId26"/>
    <p:sldId id="468" r:id="rId27"/>
    <p:sldId id="289" r:id="rId28"/>
    <p:sldId id="490" r:id="rId29"/>
    <p:sldId id="476" r:id="rId30"/>
    <p:sldId id="477" r:id="rId31"/>
    <p:sldId id="479" r:id="rId32"/>
    <p:sldId id="478" r:id="rId33"/>
    <p:sldId id="480" r:id="rId34"/>
    <p:sldId id="482" r:id="rId35"/>
    <p:sldId id="481" r:id="rId36"/>
    <p:sldId id="483" r:id="rId37"/>
    <p:sldId id="484" r:id="rId38"/>
    <p:sldId id="485" r:id="rId39"/>
    <p:sldId id="486" r:id="rId4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5" autoAdjust="0"/>
    <p:restoredTop sz="86504" autoAdjust="0"/>
  </p:normalViewPr>
  <p:slideViewPr>
    <p:cSldViewPr>
      <p:cViewPr varScale="1">
        <p:scale>
          <a:sx n="112" d="100"/>
          <a:sy n="112" d="100"/>
        </p:scale>
        <p:origin x="282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41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AlphaDeck</a:t>
            </a:r>
            <a:r>
              <a:rPr lang="en-US" dirty="0"/>
              <a:t> better be named Spanish7CardDeck or similar</a:t>
            </a:r>
          </a:p>
          <a:p>
            <a:r>
              <a:rPr lang="en-US" dirty="0" err="1"/>
              <a:t>AlphaDeck</a:t>
            </a:r>
            <a:r>
              <a:rPr lang="en-US" dirty="0"/>
              <a:t> is same as </a:t>
            </a:r>
            <a:r>
              <a:rPr lang="en-US" dirty="0" err="1"/>
              <a:t>BetaDec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5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‘change by addition’ as </a:t>
            </a:r>
            <a:r>
              <a:rPr lang="en-US" baseline="0" dirty="0" err="1"/>
              <a:t>HeroType</a:t>
            </a:r>
            <a:r>
              <a:rPr lang="en-US" baseline="0" dirty="0"/>
              <a:t> has to be modified over and over again; Cohesion </a:t>
            </a:r>
            <a:r>
              <a:rPr lang="en-US" baseline="0" dirty="0" err="1"/>
              <a:t>problemer</a:t>
            </a:r>
            <a:r>
              <a:rPr lang="en-US" baseline="0" dirty="0"/>
              <a:t>, da Hero’s power nu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spredt</a:t>
            </a:r>
            <a:r>
              <a:rPr lang="en-US" baseline="0" dirty="0"/>
              <a:t> i </a:t>
            </a:r>
            <a:r>
              <a:rPr lang="en-US" baseline="0" dirty="0" err="1"/>
              <a:t>tre</a:t>
            </a:r>
            <a:r>
              <a:rPr lang="en-US" baseline="0" dirty="0"/>
              <a:t> </a:t>
            </a:r>
            <a:r>
              <a:rPr lang="en-US" baseline="0" dirty="0" err="1"/>
              <a:t>klasser</a:t>
            </a:r>
            <a:r>
              <a:rPr lang="en-US" baseline="0" dirty="0"/>
              <a:t>: Game, </a:t>
            </a:r>
            <a:r>
              <a:rPr lang="en-US" baseline="0" dirty="0" err="1"/>
              <a:t>HeroType</a:t>
            </a:r>
            <a:r>
              <a:rPr lang="en-US" baseline="0" dirty="0"/>
              <a:t> og de </a:t>
            </a:r>
            <a:r>
              <a:rPr lang="en-US" baseline="0" dirty="0" err="1"/>
              <a:t>enkelte</a:t>
            </a:r>
            <a:r>
              <a:rPr lang="en-US" baseline="0" dirty="0"/>
              <a:t> </a:t>
            </a:r>
            <a:r>
              <a:rPr lang="en-US" baseline="0" dirty="0" err="1"/>
              <a:t>strategier</a:t>
            </a:r>
            <a:r>
              <a:rPr lang="en-US" baseline="0" dirty="0"/>
              <a:t>.</a:t>
            </a:r>
          </a:p>
          <a:p>
            <a:r>
              <a:rPr lang="en-US" baseline="0" dirty="0"/>
              <a:t>Men </a:t>
            </a:r>
            <a:r>
              <a:rPr lang="en-US" baseline="0" dirty="0" err="1"/>
              <a:t>fordelen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at der </a:t>
            </a:r>
            <a:r>
              <a:rPr lang="en-US" baseline="0" dirty="0" err="1"/>
              <a:t>ingen</a:t>
            </a:r>
            <a:r>
              <a:rPr lang="en-US" baseline="0" dirty="0"/>
              <a:t> </a:t>
            </a:r>
            <a:r>
              <a:rPr lang="en-US" baseline="0" dirty="0" err="1"/>
              <a:t>parameterisering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i game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19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Parametrisk</a:t>
            </a:r>
            <a:r>
              <a:rPr lang="en-US" dirty="0"/>
              <a:t> </a:t>
            </a:r>
            <a:r>
              <a:rPr lang="en-US" dirty="0" err="1"/>
              <a:t>løsning</a:t>
            </a:r>
            <a:r>
              <a:rPr lang="en-US" dirty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card reference added twice alas the underlying card is the same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seed parameter is only relevant for random decks</a:t>
            </a:r>
          </a:p>
          <a:p>
            <a:r>
              <a:rPr lang="en-US" dirty="0"/>
              <a:t>2: game is initialized from the outside using setter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parametric solution </a:t>
            </a:r>
            <a:r>
              <a:rPr lang="en-US" i="1" dirty="0"/>
              <a:t>inside</a:t>
            </a:r>
            <a:r>
              <a:rPr lang="en-US" i="0" baseline="0" dirty="0"/>
              <a:t> of Game =&gt; Constructor is ‘change by modification’.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parametric solution </a:t>
            </a:r>
            <a:r>
              <a:rPr lang="en-US" i="1" dirty="0"/>
              <a:t>inside</a:t>
            </a:r>
            <a:r>
              <a:rPr lang="en-US" i="0" baseline="0" dirty="0"/>
              <a:t> of Game =&gt; Constructor is ‘change by modification’.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unit type switching code is present in the UnitActionStrategy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5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unit type switching code is present in the UnitActionStrategy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unit type switching code is present in the UnitActionStrategy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General Observations</a:t>
            </a:r>
            <a:br>
              <a:rPr lang="en-US" dirty="0"/>
            </a:br>
            <a:r>
              <a:rPr lang="en-US" dirty="0"/>
              <a:t>on the Mandatory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6B1E-68BB-20C5-1AFD-BE9F1A88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613A4-CA1D-AF9E-5E1F-B0AEC0B93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duplication!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D618-139D-1F19-0184-07C471CA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09883-F428-D5A4-3BA2-767A257F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4ED95-3261-A6B3-D0B9-C4EBE005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62D56-57CC-444D-FD34-4941FA45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09221"/>
            <a:ext cx="5458353" cy="36091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84C404-9ED2-556A-F26B-757F010EB6C5}"/>
              </a:ext>
            </a:extLst>
          </p:cNvPr>
          <p:cNvSpPr/>
          <p:nvPr/>
        </p:nvSpPr>
        <p:spPr>
          <a:xfrm>
            <a:off x="3429000" y="1714500"/>
            <a:ext cx="2590800" cy="1143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0EF8BF9E-B38C-D034-E8FF-14C55AF8D55D}"/>
              </a:ext>
            </a:extLst>
          </p:cNvPr>
          <p:cNvSpPr/>
          <p:nvPr/>
        </p:nvSpPr>
        <p:spPr>
          <a:xfrm>
            <a:off x="381000" y="4432300"/>
            <a:ext cx="4343400" cy="838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ISO 9126: Stability and Changeability capabilities are suffering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07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A20-CAF2-69A7-D9B1-DDEC7BD9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Cohesion? Coupling?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2408-97B0-3FCE-C55B-A176B995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avoid one variant’s requirements affect all others…</a:t>
            </a:r>
          </a:p>
          <a:p>
            <a:r>
              <a:rPr lang="en-US" dirty="0"/>
              <a:t>Let Game do what the Game must do…</a:t>
            </a:r>
          </a:p>
          <a:p>
            <a:pPr lvl="1"/>
            <a:r>
              <a:rPr lang="en-US" dirty="0"/>
              <a:t>Cohesion again.</a:t>
            </a:r>
          </a:p>
          <a:p>
            <a:r>
              <a:rPr lang="en-US" dirty="0"/>
              <a:t>What is the issue (1)?	What is the issue (2)?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1749-7E8B-73DF-8A4F-63CB9B58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B4BE-EE35-CE48-474C-C539122B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6921-C8FF-DC7C-67CA-7DB36643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009CD-DB8D-EAA5-D0D3-19D7C259A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42263"/>
            <a:ext cx="7315200" cy="24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CB2D-5A34-6364-6B8C-92E195E5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Variability Mgt?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8405B-6538-B0B7-7DA4-092EDA8E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-code </a:t>
            </a:r>
            <a:br>
              <a:rPr lang="en-US" dirty="0"/>
            </a:br>
            <a:r>
              <a:rPr lang="en-US" dirty="0"/>
              <a:t>copy?</a:t>
            </a:r>
          </a:p>
          <a:p>
            <a:r>
              <a:rPr lang="en-US" dirty="0"/>
              <a:t>Parametric?</a:t>
            </a:r>
          </a:p>
          <a:p>
            <a:r>
              <a:rPr lang="en-US" dirty="0"/>
              <a:t>Polymorphic?</a:t>
            </a:r>
          </a:p>
          <a:p>
            <a:endParaRPr lang="en-US" dirty="0"/>
          </a:p>
          <a:p>
            <a:r>
              <a:rPr lang="en-US" dirty="0" err="1"/>
              <a:t>Composi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tional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A5D4-4166-0760-9F61-308F04C5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37284-C283-04E7-6541-28E4089D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923F9-7A41-7940-0384-B1EA0E51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54E211-6BD8-E44A-CCCF-33895894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97775"/>
            <a:ext cx="6472727" cy="47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“Inner” and “Outer”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Encapsulation:</a:t>
            </a:r>
            <a:br>
              <a:rPr lang="en-US" noProof="0" dirty="0"/>
            </a:br>
            <a:r>
              <a:rPr lang="en-US" noProof="0" dirty="0"/>
              <a:t>Who can do what?</a:t>
            </a:r>
          </a:p>
        </p:txBody>
      </p:sp>
    </p:spTree>
    <p:extLst>
      <p:ext uri="{BB962C8B-B14F-4D97-AF65-F5344CB8AC3E}">
        <p14:creationId xmlns:p14="http://schemas.microsoft.com/office/powerpoint/2010/main" val="405497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Previous Year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What happens when I want a </a:t>
            </a:r>
            <a:r>
              <a:rPr lang="en-US" dirty="0"/>
              <a:t>Pi</a:t>
            </a:r>
            <a:r>
              <a:rPr lang="en-US" noProof="0" dirty="0"/>
              <a:t>Stone variant?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04899"/>
            <a:ext cx="5334000" cy="280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55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Last Year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b="1" dirty="0"/>
              <a:t>Change by modification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pPr lvl="2"/>
            <a:r>
              <a:rPr lang="en-US" b="1" i="1" noProof="0" dirty="0">
                <a:sym typeface="Wingdings" panose="05000000000000000000" pitchFamily="2" charset="2"/>
              </a:rPr>
              <a:t>Code must be changed every time a new variant is envisioned…</a:t>
            </a:r>
            <a:endParaRPr lang="en-US" b="1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04899"/>
            <a:ext cx="5334000" cy="280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295400" y="3314700"/>
            <a:ext cx="4343400" cy="304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else if (</a:t>
            </a:r>
            <a:r>
              <a:rPr lang="en-US" dirty="0" err="1"/>
              <a:t>var.equals</a:t>
            </a:r>
            <a:r>
              <a:rPr lang="en-US" dirty="0"/>
              <a:t>(“</a:t>
            </a:r>
            <a:r>
              <a:rPr lang="en-US" dirty="0" err="1"/>
              <a:t>PiStone</a:t>
            </a:r>
            <a:r>
              <a:rPr lang="en-US" dirty="0"/>
              <a:t>”)) {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215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What is the process in the mandatory exercises?</a:t>
            </a:r>
          </a:p>
          <a:p>
            <a:pPr lvl="1"/>
            <a:r>
              <a:rPr lang="en-US" i="1" noProof="0" dirty="0"/>
              <a:t>To use TDD and compositional design to transform an </a:t>
            </a:r>
            <a:r>
              <a:rPr lang="en-US" i="1" noProof="0" dirty="0" err="1"/>
              <a:t>AlphaStone</a:t>
            </a:r>
            <a:r>
              <a:rPr lang="en-US" i="1" noProof="0" dirty="0"/>
              <a:t> application into a </a:t>
            </a:r>
            <a:r>
              <a:rPr lang="en-US" b="1" i="1" noProof="0" dirty="0" err="1"/>
              <a:t>HotStone</a:t>
            </a:r>
            <a:r>
              <a:rPr lang="en-US" b="1" i="1" noProof="0" dirty="0"/>
              <a:t> framework </a:t>
            </a:r>
          </a:p>
          <a:p>
            <a:r>
              <a:rPr lang="en-US" noProof="0" dirty="0"/>
              <a:t>Frameworks are</a:t>
            </a:r>
          </a:p>
          <a:p>
            <a:pPr lvl="1"/>
            <a:r>
              <a:rPr lang="en-US" noProof="0" dirty="0"/>
              <a:t>Reusable software designs and implementations</a:t>
            </a:r>
          </a:p>
          <a:p>
            <a:pPr lvl="1"/>
            <a:r>
              <a:rPr lang="en-US" noProof="0" dirty="0"/>
              <a:t>Must be reconfigurable </a:t>
            </a:r>
            <a:r>
              <a:rPr lang="en-US" i="1" noProof="0" dirty="0"/>
              <a:t>from the outside</a:t>
            </a:r>
          </a:p>
          <a:p>
            <a:pPr lvl="2"/>
            <a:r>
              <a:rPr lang="en-US" i="1" noProof="0" dirty="0"/>
              <a:t>Just like a TV set or a mobile phone</a:t>
            </a:r>
          </a:p>
          <a:p>
            <a:r>
              <a:rPr lang="en-US" noProof="0" dirty="0"/>
              <a:t>Example</a:t>
            </a:r>
          </a:p>
          <a:p>
            <a:pPr lvl="1"/>
            <a:r>
              <a:rPr lang="en-US" noProof="0" dirty="0"/>
              <a:t>Android		Google’s smartphone OS</a:t>
            </a:r>
          </a:p>
          <a:p>
            <a:pPr lvl="1"/>
            <a:r>
              <a:rPr lang="en-US" i="1" dirty="0"/>
              <a:t>You</a:t>
            </a:r>
            <a:r>
              <a:rPr lang="en-US" i="1" noProof="0" dirty="0"/>
              <a:t> do not call Google to make them rewrite their constructor in order to introduce the App for your HCI course, do you!?!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1DC0C-D44E-4AA5-8F63-78E8BC2B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29852"/>
            <a:ext cx="1371600" cy="21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do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Switch from channel TV2 to DR on my Samsung TV set?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A) Push the Button ‘3’ on the TV’s remote control </a:t>
            </a:r>
            <a:r>
              <a:rPr lang="en-US" i="1" noProof="0" dirty="0"/>
              <a:t>interface?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B) Call Samsung to tell them to send a man to re-solder the wire inside the TV set?</a:t>
            </a:r>
          </a:p>
          <a:p>
            <a:endParaRPr lang="en-US" i="1" dirty="0"/>
          </a:p>
          <a:p>
            <a:endParaRPr lang="en-US" i="1" noProof="0" dirty="0"/>
          </a:p>
          <a:p>
            <a:r>
              <a:rPr lang="en-US" i="1" noProof="0" dirty="0"/>
              <a:t>This code is using method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62299"/>
            <a:ext cx="3581400" cy="1880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61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73F58-2C08-B03A-B9E9-333355A2AE86}"/>
              </a:ext>
            </a:extLst>
          </p:cNvPr>
          <p:cNvSpPr/>
          <p:nvPr/>
        </p:nvSpPr>
        <p:spPr>
          <a:xfrm>
            <a:off x="295275" y="1790700"/>
            <a:ext cx="6334125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Open/Closed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Open for Extension</a:t>
            </a:r>
            <a:r>
              <a:rPr lang="en-US" noProof="0" dirty="0"/>
              <a:t>	    (I can adapt the framework)</a:t>
            </a:r>
          </a:p>
          <a:p>
            <a:r>
              <a:rPr lang="en-US" b="1" noProof="0" dirty="0"/>
              <a:t>Closed for Modification   </a:t>
            </a:r>
            <a:r>
              <a:rPr lang="en-US" noProof="0" dirty="0"/>
              <a:t>(But I cannot rewrite the code)</a:t>
            </a:r>
          </a:p>
          <a:p>
            <a:r>
              <a:rPr lang="en-US" i="1" noProof="0" dirty="0"/>
              <a:t>Change by addition, not by modification</a:t>
            </a:r>
          </a:p>
          <a:p>
            <a:r>
              <a:rPr lang="en-US" noProof="0" dirty="0"/>
              <a:t>So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dirty="0"/>
              <a:t>… </a:t>
            </a:r>
            <a:r>
              <a:rPr lang="en-US" dirty="0" err="1"/>
              <a:t>i</a:t>
            </a:r>
            <a:r>
              <a:rPr lang="en-US" noProof="0" dirty="0"/>
              <a:t>s </a:t>
            </a:r>
            <a:r>
              <a:rPr lang="en-US" i="1" noProof="0" dirty="0"/>
              <a:t>not suitable for implementing frameworks…</a:t>
            </a:r>
            <a:endParaRPr lang="en-US" noProof="0" dirty="0"/>
          </a:p>
          <a:p>
            <a:pPr lvl="1"/>
            <a:r>
              <a:rPr lang="en-US" noProof="0" dirty="0"/>
              <a:t>I have to open the TV to solder the wires inside </a:t>
            </a:r>
            <a:r>
              <a:rPr lang="en-US" noProof="0" dirty="0">
                <a:sym typeface="Wingdings"/>
              </a:rPr>
              <a:t></a:t>
            </a:r>
          </a:p>
          <a:p>
            <a:pPr lvl="1"/>
            <a:r>
              <a:rPr lang="en-US" dirty="0">
                <a:sym typeface="Wingdings"/>
              </a:rPr>
              <a:t>You have to call Google to make your HCI project app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00300"/>
            <a:ext cx="4867275" cy="1047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8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Keep </a:t>
            </a:r>
            <a:r>
              <a:rPr lang="en-US" noProof="0" dirty="0" err="1"/>
              <a:t>StandardGame</a:t>
            </a:r>
            <a:r>
              <a:rPr lang="en-US" noProof="0" dirty="0"/>
              <a:t>, (</a:t>
            </a:r>
            <a:r>
              <a:rPr lang="en-US" noProof="0" dirty="0" err="1"/>
              <a:t>StandardHero</a:t>
            </a:r>
            <a:r>
              <a:rPr lang="en-US" noProof="0" dirty="0"/>
              <a:t>, </a:t>
            </a:r>
            <a:r>
              <a:rPr lang="en-US" noProof="0" dirty="0" err="1"/>
              <a:t>StandardCard</a:t>
            </a:r>
            <a:r>
              <a:rPr lang="en-US" noProof="0" dirty="0"/>
              <a:t>), … </a:t>
            </a:r>
            <a:r>
              <a:rPr lang="en-US" i="1" noProof="0" dirty="0"/>
              <a:t>closed for modification! General enough to handle many variants</a:t>
            </a:r>
          </a:p>
          <a:p>
            <a:pPr lvl="1"/>
            <a:r>
              <a:rPr lang="en-US" noProof="0" dirty="0"/>
              <a:t>They form the </a:t>
            </a:r>
            <a:r>
              <a:rPr lang="en-US" noProof="0" dirty="0" err="1"/>
              <a:t>framewo</a:t>
            </a:r>
            <a:r>
              <a:rPr lang="en-US" dirty="0" err="1"/>
              <a:t>rk</a:t>
            </a:r>
            <a:r>
              <a:rPr lang="en-US" dirty="0"/>
              <a:t> that is reused </a:t>
            </a:r>
            <a:r>
              <a:rPr lang="en-US" i="1" dirty="0"/>
              <a:t>as-is</a:t>
            </a:r>
            <a:endParaRPr lang="en-US" noProof="0" dirty="0"/>
          </a:p>
          <a:p>
            <a:endParaRPr lang="en-US" i="1" noProof="0" dirty="0"/>
          </a:p>
          <a:p>
            <a:r>
              <a:rPr lang="en-US" noProof="0" dirty="0"/>
              <a:t>Allow adapting </a:t>
            </a:r>
            <a:r>
              <a:rPr lang="en-US" noProof="0" dirty="0" err="1"/>
              <a:t>HotStone</a:t>
            </a:r>
            <a:r>
              <a:rPr lang="en-US" noProof="0" dirty="0"/>
              <a:t> to a </a:t>
            </a:r>
            <a:r>
              <a:rPr lang="en-US" i="1" noProof="0" dirty="0"/>
              <a:t>new variant</a:t>
            </a:r>
            <a:r>
              <a:rPr lang="en-US" noProof="0" dirty="0"/>
              <a:t> by </a:t>
            </a:r>
            <a:r>
              <a:rPr lang="en-US" i="1" noProof="0" dirty="0"/>
              <a:t>addition</a:t>
            </a:r>
          </a:p>
          <a:p>
            <a:pPr lvl="1"/>
            <a:r>
              <a:rPr lang="en-US" b="1" noProof="0" dirty="0"/>
              <a:t>I can </a:t>
            </a:r>
            <a:r>
              <a:rPr lang="en-US" noProof="0" dirty="0"/>
              <a:t>code a new </a:t>
            </a:r>
            <a:r>
              <a:rPr lang="en-US" noProof="0" dirty="0" err="1"/>
              <a:t>DeckBuildingStrategy</a:t>
            </a:r>
            <a:r>
              <a:rPr lang="en-US" noProof="0" dirty="0"/>
              <a:t> which allows users to load a deck that they have crafted in a deck editor…</a:t>
            </a:r>
          </a:p>
          <a:p>
            <a:pPr lvl="1"/>
            <a:r>
              <a:rPr lang="en-US" b="1" noProof="0" dirty="0"/>
              <a:t>I can </a:t>
            </a:r>
            <a:r>
              <a:rPr lang="en-US" noProof="0" dirty="0"/>
              <a:t>code a </a:t>
            </a:r>
            <a:r>
              <a:rPr lang="en-US" noProof="0" dirty="0" err="1"/>
              <a:t>PriestHero</a:t>
            </a:r>
            <a:r>
              <a:rPr lang="en-US" noProof="0" dirty="0"/>
              <a:t> which can heal minions on field…</a:t>
            </a:r>
            <a:endParaRPr lang="en-US" b="1" noProof="0" dirty="0"/>
          </a:p>
          <a:p>
            <a:pPr lvl="1"/>
            <a:r>
              <a:rPr lang="en-US" noProof="0" dirty="0"/>
              <a:t>And provide </a:t>
            </a:r>
            <a:r>
              <a:rPr lang="en-US" b="1" noProof="0" dirty="0"/>
              <a:t>my</a:t>
            </a:r>
            <a:r>
              <a:rPr lang="en-US" noProof="0" dirty="0"/>
              <a:t> strategies in the constructor</a:t>
            </a:r>
            <a:r>
              <a:rPr lang="en-US" b="1" noProof="0" dirty="0"/>
              <a:t> of your </a:t>
            </a:r>
            <a:r>
              <a:rPr lang="en-US" b="1" noProof="0" dirty="0" err="1"/>
              <a:t>StdGame</a:t>
            </a:r>
            <a:endParaRPr lang="en-US" noProof="0" dirty="0"/>
          </a:p>
          <a:p>
            <a:pPr lvl="1"/>
            <a:r>
              <a:rPr lang="en-US" noProof="0" dirty="0"/>
              <a:t>And it will </a:t>
            </a:r>
            <a:r>
              <a:rPr lang="en-US" i="1" noProof="0" dirty="0"/>
              <a:t>do the right thing…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Epsilon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EpsilonStone</a:t>
            </a:r>
            <a:r>
              <a:rPr lang="en-US" dirty="0"/>
              <a:t> is the ‘introduce test stub to handle indirect input (a random number)’ exercise</a:t>
            </a:r>
          </a:p>
          <a:p>
            <a:r>
              <a:rPr lang="en-US" dirty="0"/>
              <a:t>My advice is</a:t>
            </a:r>
          </a:p>
          <a:p>
            <a:pPr lvl="1"/>
            <a:r>
              <a:rPr lang="en-US" dirty="0"/>
              <a:t>Study the </a:t>
            </a:r>
            <a:r>
              <a:rPr lang="en-US" dirty="0" err="1"/>
              <a:t>Weekplan</a:t>
            </a:r>
            <a:r>
              <a:rPr lang="en-US" dirty="0"/>
              <a:t> 6 kata on </a:t>
            </a:r>
            <a:r>
              <a:rPr lang="en-US" i="1" dirty="0"/>
              <a:t>one way of how </a:t>
            </a:r>
            <a:r>
              <a:rPr lang="en-US" b="1" i="1" dirty="0"/>
              <a:t>not</a:t>
            </a:r>
            <a:r>
              <a:rPr lang="en-US" i="1" dirty="0"/>
              <a:t> to do it!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A Stub is a replacement for the behavior not under test control</a:t>
            </a:r>
          </a:p>
          <a:p>
            <a:pPr lvl="2"/>
            <a:r>
              <a:rPr lang="en-US" b="1" i="1" dirty="0"/>
              <a:t>And nothing more</a:t>
            </a:r>
          </a:p>
          <a:p>
            <a:pPr lvl="2"/>
            <a:endParaRPr lang="en-US" b="1" i="1" dirty="0"/>
          </a:p>
          <a:p>
            <a:pPr lvl="1"/>
            <a:r>
              <a:rPr lang="en-US" dirty="0"/>
              <a:t>That is: Make the ‘indirect input algorithm’ as </a:t>
            </a:r>
            <a:r>
              <a:rPr lang="en-US" i="1" dirty="0"/>
              <a:t>small as possible</a:t>
            </a:r>
          </a:p>
          <a:p>
            <a:pPr lvl="2"/>
            <a:r>
              <a:rPr lang="en-US" i="1" dirty="0"/>
              <a:t>Encapsulate the </a:t>
            </a:r>
            <a:r>
              <a:rPr lang="en-US" b="1" i="1" dirty="0"/>
              <a:t>minimum</a:t>
            </a:r>
            <a:r>
              <a:rPr lang="en-US" i="1" dirty="0"/>
              <a:t>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1B4BBB-42C7-44FF-AA06-106C0ADE0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 Can Do More Outside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EAA8BAF-B0F0-419F-BB68-3D3093C84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Inner and Outer have different Rules!</a:t>
            </a:r>
          </a:p>
          <a:p>
            <a:r>
              <a:rPr lang="en-US" i="1" dirty="0"/>
              <a:t>Or</a:t>
            </a:r>
            <a:endParaRPr lang="en-US" dirty="0"/>
          </a:p>
          <a:p>
            <a:r>
              <a:rPr lang="en-US" dirty="0"/>
              <a:t>Switches are OK in Strategies…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F80B-D613-4C2E-A42A-113A635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BF68C-CD65-4568-BE4A-80A2C47A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E5090-CEE2-4800-8836-CA264BDF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on Variants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is parametric design, right?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08" y="1851110"/>
            <a:ext cx="4800600" cy="252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78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Heroes 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699655" y="1970087"/>
            <a:ext cx="2209800" cy="16562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HotStone</a:t>
            </a:r>
            <a:r>
              <a:rPr lang="da-DK" dirty="0"/>
              <a:t> Framework Code: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534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GammaStone</a:t>
            </a:r>
            <a:r>
              <a:rPr lang="da-DK" dirty="0"/>
              <a:t> 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468109" y="2425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ThaiDanishHeroStrategy</a:t>
            </a:r>
            <a:endParaRPr lang="da-DK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909455" y="2798232"/>
            <a:ext cx="25769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6" y="3805118"/>
            <a:ext cx="344805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97" y="3170765"/>
            <a:ext cx="4942031" cy="204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83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Heroes 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699655" y="1970087"/>
            <a:ext cx="2209800" cy="16562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HotStone</a:t>
            </a:r>
            <a:r>
              <a:rPr lang="da-DK" dirty="0"/>
              <a:t> Framework Code: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534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GammaStone</a:t>
            </a:r>
            <a:r>
              <a:rPr lang="da-DK" dirty="0"/>
              <a:t> 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468109" y="2425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ThaiDanishHeroStrategy</a:t>
            </a:r>
            <a:endParaRPr lang="da-DK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909455" y="2798232"/>
            <a:ext cx="25769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6" y="3805118"/>
            <a:ext cx="344805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E74BA-595F-416E-A04B-29648B62315E}"/>
              </a:ext>
            </a:extLst>
          </p:cNvPr>
          <p:cNvSpPr/>
          <p:nvPr/>
        </p:nvSpPr>
        <p:spPr>
          <a:xfrm rot="20892090">
            <a:off x="1276254" y="2323348"/>
            <a:ext cx="3505200" cy="13721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err="1"/>
              <a:t>What</a:t>
            </a:r>
            <a:r>
              <a:rPr lang="da-DK" i="1" dirty="0"/>
              <a:t> </a:t>
            </a:r>
            <a:r>
              <a:rPr lang="da-DK" i="1" dirty="0" err="1"/>
              <a:t>would</a:t>
            </a:r>
            <a:r>
              <a:rPr lang="da-DK" i="1" dirty="0"/>
              <a:t> Henrik </a:t>
            </a:r>
            <a:r>
              <a:rPr lang="da-DK" i="1" dirty="0" err="1"/>
              <a:t>say</a:t>
            </a:r>
            <a:r>
              <a:rPr lang="da-DK" i="1" dirty="0"/>
              <a:t>? Is </a:t>
            </a:r>
            <a:r>
              <a:rPr lang="da-DK" i="1" dirty="0" err="1"/>
              <a:t>this</a:t>
            </a:r>
            <a:r>
              <a:rPr lang="da-DK" i="1" dirty="0"/>
              <a:t> </a:t>
            </a:r>
            <a:r>
              <a:rPr lang="da-DK" i="1" dirty="0" err="1"/>
              <a:t>Parametric</a:t>
            </a:r>
            <a:r>
              <a:rPr lang="da-DK" i="1" dirty="0"/>
              <a:t> design???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84" y="3185582"/>
            <a:ext cx="4942031" cy="204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11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Heroes 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699655" y="1970087"/>
            <a:ext cx="2209800" cy="16562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HotStone</a:t>
            </a:r>
            <a:r>
              <a:rPr lang="da-DK" dirty="0"/>
              <a:t> Framework Code: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534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GammaStone</a:t>
            </a:r>
            <a:r>
              <a:rPr lang="da-DK" dirty="0"/>
              <a:t> 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468109" y="2425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ThaiDanishHeroStrategy</a:t>
            </a:r>
            <a:endParaRPr lang="da-DK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909455" y="2798232"/>
            <a:ext cx="25769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6" y="3805118"/>
            <a:ext cx="344805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244" y="3214037"/>
            <a:ext cx="4942031" cy="204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E74BA-595F-416E-A04B-29648B62315E}"/>
              </a:ext>
            </a:extLst>
          </p:cNvPr>
          <p:cNvSpPr/>
          <p:nvPr/>
        </p:nvSpPr>
        <p:spPr>
          <a:xfrm>
            <a:off x="463605" y="1744132"/>
            <a:ext cx="4648200" cy="210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This is </a:t>
            </a:r>
            <a:r>
              <a:rPr lang="da-DK" b="1" dirty="0"/>
              <a:t>a </a:t>
            </a:r>
            <a:r>
              <a:rPr lang="da-DK" b="1" dirty="0" err="1"/>
              <a:t>much</a:t>
            </a:r>
            <a:r>
              <a:rPr lang="da-DK" b="1" dirty="0"/>
              <a:t> </a:t>
            </a:r>
            <a:r>
              <a:rPr lang="da-DK" b="1" dirty="0" err="1"/>
              <a:t>better</a:t>
            </a:r>
            <a:r>
              <a:rPr lang="da-DK" b="1" dirty="0"/>
              <a:t> design!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Why</a:t>
            </a:r>
            <a:r>
              <a:rPr lang="da-DK" dirty="0"/>
              <a:t>? </a:t>
            </a:r>
            <a:br>
              <a:rPr lang="da-DK" dirty="0"/>
            </a:br>
            <a:r>
              <a:rPr lang="da-DK" dirty="0"/>
              <a:t>Because a) No hard binding in Game </a:t>
            </a:r>
          </a:p>
          <a:p>
            <a:pPr algn="ctr"/>
            <a:r>
              <a:rPr lang="da-DK" dirty="0"/>
              <a:t>b) </a:t>
            </a:r>
            <a:r>
              <a:rPr lang="da-DK" dirty="0" err="1"/>
              <a:t>GammaStone</a:t>
            </a:r>
            <a:r>
              <a:rPr lang="da-DK" dirty="0"/>
              <a:t> requirements are </a:t>
            </a:r>
            <a:r>
              <a:rPr lang="da-DK" i="1" dirty="0"/>
              <a:t>expressed explicitly in a single piece of code that bears the correct name!</a:t>
            </a:r>
          </a:p>
        </p:txBody>
      </p:sp>
    </p:spTree>
    <p:extLst>
      <p:ext uri="{BB962C8B-B14F-4D97-AF65-F5344CB8AC3E}">
        <p14:creationId xmlns:p14="http://schemas.microsoft.com/office/powerpoint/2010/main" val="2649284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BD79-E53C-EB82-268F-8E0091DC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1F72-B8B7-F439-FCD0-46DE729F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trenches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other issues</a:t>
            </a:r>
          </a:p>
          <a:p>
            <a:pPr lvl="1"/>
            <a:r>
              <a:rPr lang="en-US" dirty="0"/>
              <a:t>Coupling is too</a:t>
            </a:r>
            <a:br>
              <a:rPr lang="en-US" dirty="0"/>
            </a:br>
            <a:r>
              <a:rPr lang="en-US" dirty="0"/>
              <a:t>hard…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D25AD-C2D0-1382-1C76-B849055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8AEF9-7F57-BF52-47DB-4761687C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745DD-6307-1201-486E-74A6D015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9EA49-BE68-44C1-E44B-D05B09AFC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39259"/>
            <a:ext cx="532026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you can avoid the switching completely</a:t>
            </a:r>
          </a:p>
          <a:p>
            <a:pPr lvl="1"/>
            <a:r>
              <a:rPr lang="en-US" dirty="0"/>
              <a:t>Put the ‘power strategy’ into the Hero implementation instead;</a:t>
            </a:r>
            <a:r>
              <a:rPr lang="da-DK" dirty="0"/>
              <a:t> </a:t>
            </a:r>
            <a:r>
              <a:rPr lang="da-DK" dirty="0" err="1"/>
              <a:t>fetch</a:t>
            </a:r>
            <a:r>
              <a:rPr lang="da-DK" dirty="0"/>
              <a:t> it, and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apply</a:t>
            </a:r>
            <a:r>
              <a:rPr lang="da-DK" dirty="0"/>
              <a:t> it…</a:t>
            </a:r>
          </a:p>
          <a:p>
            <a:pPr lvl="1"/>
            <a:r>
              <a:rPr lang="en-US" dirty="0"/>
              <a:t>Requires a ‘</a:t>
            </a:r>
            <a:r>
              <a:rPr lang="en-US" dirty="0" err="1"/>
              <a:t>HeroBuildingStrategy</a:t>
            </a:r>
            <a:r>
              <a:rPr lang="en-US" dirty="0"/>
              <a:t>’ to create the proper Hero types, then…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Critique: </a:t>
            </a:r>
            <a:r>
              <a:rPr lang="en-US" i="1" dirty="0"/>
              <a:t>Approaching is a way to implement </a:t>
            </a:r>
            <a:r>
              <a:rPr lang="en-US" i="1" dirty="0" err="1"/>
              <a:t>subclassing</a:t>
            </a:r>
            <a:r>
              <a:rPr lang="en-US" i="1" dirty="0"/>
              <a:t> </a:t>
            </a:r>
            <a:r>
              <a:rPr lang="en-US" i="1" dirty="0">
                <a:sym typeface="Wingdings" panose="05000000000000000000" pitchFamily="2" charset="2"/>
              </a:rPr>
              <a:t>by hand …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69142"/>
            <a:ext cx="4305300" cy="160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64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and 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Keep inner code (framework code) clean of variability switching code; have it in the outer code (delegates)!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1371600" y="2095500"/>
            <a:ext cx="2209800" cy="2514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HotStone</a:t>
            </a:r>
            <a:r>
              <a:rPr lang="da-DK" dirty="0"/>
              <a:t> Framework Code:</a:t>
            </a:r>
          </a:p>
          <a:p>
            <a:pPr algn="ctr"/>
            <a:r>
              <a:rPr lang="da-DK" dirty="0"/>
              <a:t>General Game </a:t>
            </a:r>
            <a:r>
              <a:rPr lang="da-DK" dirty="0" err="1"/>
              <a:t>implementation</a:t>
            </a:r>
            <a:r>
              <a:rPr lang="da-DK" dirty="0"/>
              <a:t>, general Hero and Card </a:t>
            </a:r>
            <a:r>
              <a:rPr lang="da-DK" dirty="0" err="1"/>
              <a:t>implementations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FC539-4C70-43EA-8ACC-908A26167062}"/>
              </a:ext>
            </a:extLst>
          </p:cNvPr>
          <p:cNvSpPr/>
          <p:nvPr/>
        </p:nvSpPr>
        <p:spPr>
          <a:xfrm>
            <a:off x="4343400" y="2221441"/>
            <a:ext cx="3352800" cy="23886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4391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4724400" y="28575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HeroAction</a:t>
            </a:r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029200" y="35433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WinnerDetermination</a:t>
            </a:r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4876800" y="3762375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WinnerDetermination</a:t>
            </a:r>
            <a:endParaRPr lang="da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143500" y="2389187"/>
            <a:ext cx="2286000" cy="419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….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71600" y="4686300"/>
            <a:ext cx="2209800" cy="6106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Closed for Modification</a:t>
            </a:r>
            <a:endParaRPr lang="da-DK" dirty="0"/>
          </a:p>
        </p:txBody>
      </p:sp>
      <p:sp>
        <p:nvSpPr>
          <p:cNvPr id="15" name="Rounded Rectangle 14"/>
          <p:cNvSpPr/>
          <p:nvPr/>
        </p:nvSpPr>
        <p:spPr>
          <a:xfrm>
            <a:off x="4800600" y="4686300"/>
            <a:ext cx="2209800" cy="6106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for </a:t>
            </a:r>
            <a:br>
              <a:rPr lang="en-US" dirty="0"/>
            </a:br>
            <a:r>
              <a:rPr lang="en-US" dirty="0"/>
              <a:t>Extension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603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4510-31AE-9021-9190-67F075F03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Previous 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E906C-755D-2C31-4E44-E6B4D6D00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Left </a:t>
            </a:r>
            <a:r>
              <a:rPr lang="en-US"/>
              <a:t>for yourself to review…</a:t>
            </a:r>
          </a:p>
        </p:txBody>
      </p:sp>
    </p:spTree>
    <p:extLst>
      <p:ext uri="{BB962C8B-B14F-4D97-AF65-F5344CB8AC3E}">
        <p14:creationId xmlns:p14="http://schemas.microsoft.com/office/powerpoint/2010/main" val="1039948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Trenches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Evident Test?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(No, it is</a:t>
            </a:r>
            <a:br>
              <a:rPr lang="en-US" dirty="0"/>
            </a:br>
            <a:r>
              <a:rPr lang="en-US" dirty="0"/>
              <a:t>not all bad,</a:t>
            </a:r>
            <a:br>
              <a:rPr lang="en-US" dirty="0"/>
            </a:br>
            <a:r>
              <a:rPr lang="en-US" dirty="0"/>
              <a:t>this, but…)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53737"/>
            <a:ext cx="6525142" cy="39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ED6A-2E7A-E190-3166-C880BA5BB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the Trenches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52FF0-0ED2-422B-618C-E60BE1E24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GWT</a:t>
            </a:r>
          </a:p>
          <a:p>
            <a:pPr lvl="1"/>
            <a:r>
              <a:rPr lang="en-US" dirty="0"/>
              <a:t>Some parts are a bit obscure here</a:t>
            </a:r>
          </a:p>
          <a:p>
            <a:pPr lvl="1"/>
            <a:r>
              <a:rPr lang="en-US" i="1" dirty="0"/>
              <a:t>// </a:t>
            </a:r>
            <a:r>
              <a:rPr lang="en-US" b="1" i="1" dirty="0"/>
              <a:t>Given</a:t>
            </a:r>
            <a:r>
              <a:rPr lang="en-US" i="1" dirty="0"/>
              <a:t> game has drawn all cards to the hand</a:t>
            </a:r>
          </a:p>
          <a:p>
            <a:pPr lvl="1"/>
            <a:r>
              <a:rPr lang="en-US" i="1" dirty="0"/>
              <a:t>// </a:t>
            </a:r>
            <a:r>
              <a:rPr lang="en-US" b="1" i="1" dirty="0"/>
              <a:t>When</a:t>
            </a:r>
            <a:r>
              <a:rPr lang="en-US" i="1" dirty="0"/>
              <a:t> I select all cards of given name for given player</a:t>
            </a:r>
          </a:p>
          <a:p>
            <a:pPr lvl="1"/>
            <a:r>
              <a:rPr lang="en-US" i="1" dirty="0"/>
              <a:t>// </a:t>
            </a:r>
            <a:r>
              <a:rPr lang="en-US" b="1" i="1" dirty="0"/>
              <a:t>Then</a:t>
            </a:r>
            <a:r>
              <a:rPr lang="en-US" i="1" dirty="0"/>
              <a:t> there are only two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// </a:t>
            </a:r>
            <a:r>
              <a:rPr lang="en-US" b="1" i="1" dirty="0"/>
              <a:t>Then</a:t>
            </a:r>
            <a:r>
              <a:rPr lang="en-US" i="1" dirty="0"/>
              <a:t> the two cards are</a:t>
            </a:r>
            <a:br>
              <a:rPr lang="en-US" i="1" dirty="0"/>
            </a:br>
            <a:r>
              <a:rPr lang="en-US" i="1" dirty="0"/>
              <a:t>// unique references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76500"/>
            <a:ext cx="4315342" cy="25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5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possible – use Unit Testing</a:t>
            </a:r>
          </a:p>
          <a:p>
            <a:pPr lvl="1"/>
            <a:r>
              <a:rPr lang="en-US" dirty="0"/>
              <a:t>Deck building strategy can just return a list of cards </a:t>
            </a:r>
          </a:p>
          <a:p>
            <a:pPr lvl="2"/>
            <a:r>
              <a:rPr lang="en-US" dirty="0"/>
              <a:t>And thus can be unit tested</a:t>
            </a:r>
          </a:p>
          <a:p>
            <a:pPr lvl="3"/>
            <a:r>
              <a:rPr lang="en-US" dirty="0"/>
              <a:t>Ala: create deck strategy, get deck, test it</a:t>
            </a:r>
          </a:p>
          <a:p>
            <a:pPr lvl="3"/>
            <a:r>
              <a:rPr lang="en-US" i="1" dirty="0"/>
              <a:t>No Game instance involved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76500"/>
            <a:ext cx="4315342" cy="25903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0" y="2400300"/>
            <a:ext cx="4419600" cy="990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55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private methods to do ‘One Level of Abstraction</a:t>
            </a:r>
          </a:p>
          <a:p>
            <a:pPr lvl="1"/>
            <a:r>
              <a:rPr lang="en-US" sz="1600" dirty="0"/>
              <a:t>private List&lt;Card&gt; </a:t>
            </a:r>
            <a:r>
              <a:rPr lang="en-US" sz="1600" dirty="0" err="1"/>
              <a:t>getAllCardsOfPlayerWithName</a:t>
            </a:r>
            <a:r>
              <a:rPr lang="en-US" sz="1600" dirty="0"/>
              <a:t>(Player who, String name);</a:t>
            </a:r>
            <a:endParaRPr lang="da-DK" sz="1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76500"/>
            <a:ext cx="4315342" cy="25903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81600" y="3619499"/>
            <a:ext cx="3771900" cy="5334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1150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Tests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Unit testing + private helper method.</a:t>
            </a:r>
          </a:p>
          <a:p>
            <a:r>
              <a:rPr lang="en-US" dirty="0"/>
              <a:t>Note! This is not how the first test case looked like; I have iterated on this test to </a:t>
            </a:r>
            <a:r>
              <a:rPr lang="en-US" i="1" dirty="0"/>
              <a:t>clean up</a:t>
            </a:r>
            <a:r>
              <a:rPr lang="en-US" dirty="0"/>
              <a:t> and </a:t>
            </a:r>
            <a:r>
              <a:rPr lang="en-US" i="1" dirty="0"/>
              <a:t>make evident</a:t>
            </a:r>
            <a:r>
              <a:rPr lang="en-US" dirty="0"/>
              <a:t> and </a:t>
            </a:r>
            <a:r>
              <a:rPr lang="en-US" i="1" dirty="0"/>
              <a:t>do One Level Of Abstraction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19632"/>
            <a:ext cx="690658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62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note the ‘formatting’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Note! The visual layout of the test closely matches that of the tabular format, making x-checking it easy</a:t>
            </a:r>
          </a:p>
          <a:p>
            <a:pPr lvl="1"/>
            <a:r>
              <a:rPr lang="en-US" i="1"/>
              <a:t>Analyzability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19632"/>
            <a:ext cx="6906589" cy="274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1" y="1257300"/>
            <a:ext cx="4782217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71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Verify method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1714500"/>
            <a:ext cx="8716591" cy="340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130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Responsibility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responsible for validating game rules? </a:t>
            </a:r>
            <a:r>
              <a:rPr lang="en-US" b="1" dirty="0"/>
              <a:t>Game!</a:t>
            </a:r>
            <a:endParaRPr lang="en-US" dirty="0"/>
          </a:p>
          <a:p>
            <a:r>
              <a:rPr lang="en-US" dirty="0"/>
              <a:t>What is wrong?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85900"/>
            <a:ext cx="4868008" cy="1201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92203"/>
            <a:ext cx="3474782" cy="209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77" y="2746044"/>
            <a:ext cx="3909409" cy="285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914400" y="2761473"/>
            <a:ext cx="1066800" cy="31959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Alpha</a:t>
            </a:r>
            <a:endParaRPr lang="da-DK" dirty="0"/>
          </a:p>
        </p:txBody>
      </p:sp>
      <p:sp>
        <p:nvSpPr>
          <p:cNvPr id="13" name="Rounded Rectangle 12"/>
          <p:cNvSpPr/>
          <p:nvPr/>
        </p:nvSpPr>
        <p:spPr>
          <a:xfrm>
            <a:off x="4000500" y="2870189"/>
            <a:ext cx="1066800" cy="31959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Gamma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1440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Responsibility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Here: Game does half, Strategy does half of validation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Code duplication</a:t>
            </a:r>
          </a:p>
          <a:p>
            <a:pPr lvl="1"/>
            <a:r>
              <a:rPr lang="en-US" dirty="0"/>
              <a:t>Validation in two places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85900"/>
            <a:ext cx="4868008" cy="1201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92203"/>
            <a:ext cx="3474782" cy="209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77" y="2746044"/>
            <a:ext cx="3909409" cy="285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914400" y="2761473"/>
            <a:ext cx="1066800" cy="31959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Alpha</a:t>
            </a:r>
            <a:endParaRPr lang="da-DK" dirty="0"/>
          </a:p>
        </p:txBody>
      </p:sp>
      <p:sp>
        <p:nvSpPr>
          <p:cNvPr id="13" name="Rounded Rectangle 12"/>
          <p:cNvSpPr/>
          <p:nvPr/>
        </p:nvSpPr>
        <p:spPr>
          <a:xfrm>
            <a:off x="4000500" y="2870189"/>
            <a:ext cx="1066800" cy="31959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Gamma</a:t>
            </a:r>
            <a:endParaRPr lang="da-DK" dirty="0"/>
          </a:p>
        </p:txBody>
      </p:sp>
      <p:sp>
        <p:nvSpPr>
          <p:cNvPr id="11" name="Rounded Rectangle 10"/>
          <p:cNvSpPr/>
          <p:nvPr/>
        </p:nvSpPr>
        <p:spPr>
          <a:xfrm>
            <a:off x="2819400" y="4152900"/>
            <a:ext cx="4343400" cy="838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ISO 9126: Stability and Changeability capabilities are suffering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2942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 Attempt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has this ‘configuration’ of heroes’ Power…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Drawing from a</a:t>
            </a:r>
            <a:br>
              <a:rPr lang="en-US" dirty="0"/>
            </a:br>
            <a:r>
              <a:rPr lang="en-US" dirty="0"/>
              <a:t>single ‘</a:t>
            </a:r>
            <a:r>
              <a:rPr lang="en-US" dirty="0" err="1"/>
              <a:t>HeroType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Pro/Cons?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28821"/>
            <a:ext cx="5356023" cy="3395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23" y="1464891"/>
            <a:ext cx="5744377" cy="409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970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Technique Used?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this one? From the ‘</a:t>
            </a:r>
            <a:r>
              <a:rPr lang="en-US" dirty="0" err="1"/>
              <a:t>StandardGame</a:t>
            </a:r>
            <a:r>
              <a:rPr lang="en-US" dirty="0"/>
              <a:t>’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99560"/>
            <a:ext cx="5442152" cy="392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514600" y="3771900"/>
            <a:ext cx="5562600" cy="1219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4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9EDF-7D29-1788-6353-EBDE9A37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worst footnote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059B85-91A2-D60A-16C0-295E2C597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61" y="3086310"/>
            <a:ext cx="6591639" cy="11684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2A36-BC3A-1BB9-3907-2EA5EF8C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BEA1-32EC-7887-5935-FAADFF1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03CBB-3083-AA46-F3C7-D5CD74BA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AutoShape 2" descr="preview url image">
            <a:extLst>
              <a:ext uri="{FF2B5EF4-FFF2-40B4-BE49-F238E27FC236}">
                <a16:creationId xmlns:a16="http://schemas.microsoft.com/office/drawing/2014/main" id="{3CB228B8-BC8E-2595-F343-7467F2AB3B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30DA04-BB29-204A-D6A5-6E27C16F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4" b="82447"/>
          <a:stretch>
            <a:fillRect/>
          </a:stretch>
        </p:blipFill>
        <p:spPr>
          <a:xfrm>
            <a:off x="1066800" y="1964254"/>
            <a:ext cx="503143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0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613A-D36B-7929-EB4D-D56FE3FD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499D-12B6-AA22-947C-318CE280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of this solution?</a:t>
            </a:r>
          </a:p>
          <a:p>
            <a:r>
              <a:rPr lang="en-US" dirty="0"/>
              <a:t>Critique of this solution?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Morale</a:t>
            </a:r>
          </a:p>
          <a:p>
            <a:pPr lvl="1"/>
            <a:r>
              <a:rPr lang="en-US" dirty="0"/>
              <a:t>Naming matters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Duplication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650A-8225-CC6C-73CA-FD1E8C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4D44-5E74-1D4E-6285-E6ABB2C4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52BE-E278-6A8B-4A5B-AE77114B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064C0-66FF-8D82-7405-84F776FBF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21" y="0"/>
            <a:ext cx="20077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3892-860A-3D40-4B34-3C148D9C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D49D-D890-884A-B57F-1202BC3B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issue?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218D6-E3F1-EA46-2568-D240D5F8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77BF9-29C5-6997-C433-3B3C3BAB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BA9ED-29F3-A702-E11A-150021A7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B8C8F-9EBC-4778-3B52-F49AA02D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6837"/>
            <a:ext cx="7391400" cy="35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8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AADF-AD6C-AF4A-229A-FF66A3DF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Encapsulate What Varies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FDE8-2499-0E51-94E3-983E3AD5E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Make your variability points as precise as</a:t>
            </a:r>
            <a:br>
              <a:rPr lang="en-US" i="1" dirty="0"/>
            </a:br>
            <a:r>
              <a:rPr lang="en-US" i="1" dirty="0"/>
              <a:t>possible</a:t>
            </a:r>
          </a:p>
          <a:p>
            <a:pPr lvl="1"/>
            <a:r>
              <a:rPr lang="en-US" dirty="0"/>
              <a:t>What is the issue here?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Alternative way of</a:t>
            </a:r>
            <a:br>
              <a:rPr lang="en-US" dirty="0"/>
            </a:br>
            <a:r>
              <a:rPr lang="en-US" dirty="0"/>
              <a:t>mutating Game?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5A790-9506-279C-757D-9CA89719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5A42-BC7E-562A-88DF-33ED2AA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723C-9396-F39D-C4D2-D0AF7DB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0C877-3D8D-049E-619D-40783AD8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87514"/>
            <a:ext cx="495369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05FA-C99D-BF0F-2D56-786B80C4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possible, let Game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7D98-C4C4-3192-AE2D-C40EDD20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 compute a </a:t>
            </a:r>
            <a:r>
              <a:rPr lang="en-US" i="1" dirty="0"/>
              <a:t>value</a:t>
            </a:r>
            <a:r>
              <a:rPr lang="en-US" dirty="0"/>
              <a:t> in your strategy, then the assignment is in the Game object</a:t>
            </a:r>
          </a:p>
          <a:p>
            <a:pPr lvl="1"/>
            <a:r>
              <a:rPr lang="en-US" i="1" dirty="0"/>
              <a:t>Which is much a more cohesive way</a:t>
            </a:r>
          </a:p>
          <a:p>
            <a:pPr lvl="2"/>
            <a:r>
              <a:rPr lang="en-US" i="1" dirty="0"/>
              <a:t>Game changes game state; instead of some strategy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540C6-D248-9BA9-1E7F-8E9B4800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E3533-3B4A-D697-9809-423CFD68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15D3E-0969-0BE1-B4E3-6E2F375B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932CA-C5B5-6EA8-4474-4BC22103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80145"/>
            <a:ext cx="3238952" cy="609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EB7F5-D1C9-F77B-6455-FE0873EE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90894"/>
            <a:ext cx="6773220" cy="110505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20569D-BE73-0663-703A-850D2C0BF993}"/>
              </a:ext>
            </a:extLst>
          </p:cNvPr>
          <p:cNvSpPr/>
          <p:nvPr/>
        </p:nvSpPr>
        <p:spPr>
          <a:xfrm>
            <a:off x="1485900" y="3480330"/>
            <a:ext cx="3048000" cy="304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</a:t>
            </a:r>
            <a:r>
              <a:rPr lang="en-US" dirty="0" err="1"/>
              <a:t>StandardGame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937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28AB-AA36-DC73-3326-6D94C91C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Encapsulate What 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9DB6-ACD0-1DEA-EC6D-137A033C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the</a:t>
            </a:r>
            <a:br>
              <a:rPr lang="en-US" dirty="0"/>
            </a:br>
            <a:r>
              <a:rPr lang="en-US" dirty="0"/>
              <a:t>next strategy</a:t>
            </a:r>
            <a:br>
              <a:rPr lang="en-US" dirty="0"/>
            </a:br>
            <a:r>
              <a:rPr lang="en-US" dirty="0"/>
              <a:t>look like?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03897-A9F7-D8FC-C192-ED2104BC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D67C9-091C-3703-D41C-562F85F0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73B91-8109-DC28-6E12-0C28573D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500AD-1D55-50A7-8F04-5E05743D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181100"/>
            <a:ext cx="5189434" cy="25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1557</Words>
  <Application>Microsoft Office PowerPoint</Application>
  <PresentationFormat>On-screen Show (16:10)</PresentationFormat>
  <Paragraphs>366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Software Engineering and Architecture</vt:lpstr>
      <vt:lpstr>Advice for Epsilon</vt:lpstr>
      <vt:lpstr>From the Trenches</vt:lpstr>
      <vt:lpstr>World’s worst footnote </vt:lpstr>
      <vt:lpstr>PowerPoint Presentation</vt:lpstr>
      <vt:lpstr>Remember: References</vt:lpstr>
      <vt:lpstr>Encapsulate What Varies !</vt:lpstr>
      <vt:lpstr>If possible, let Game do it</vt:lpstr>
      <vt:lpstr>Encapsulate What Varies</vt:lpstr>
      <vt:lpstr>Next Strategy</vt:lpstr>
      <vt:lpstr>Cohesion? Coupling?</vt:lpstr>
      <vt:lpstr>What is the Variability Mgt?</vt:lpstr>
      <vt:lpstr>“Inner” and “Outer”</vt:lpstr>
      <vt:lpstr>A Previous Year Example</vt:lpstr>
      <vt:lpstr>Last Year Example</vt:lpstr>
      <vt:lpstr>Frameworks</vt:lpstr>
      <vt:lpstr>How do I?</vt:lpstr>
      <vt:lpstr>Open/Closed</vt:lpstr>
      <vt:lpstr>So…</vt:lpstr>
      <vt:lpstr>You Can Do More Outside</vt:lpstr>
      <vt:lpstr>Switching on Variants</vt:lpstr>
      <vt:lpstr>Compositional Variant</vt:lpstr>
      <vt:lpstr>Compositional Variant</vt:lpstr>
      <vt:lpstr>Compositional Variant</vt:lpstr>
      <vt:lpstr>Example</vt:lpstr>
      <vt:lpstr>Compositional Variant</vt:lpstr>
      <vt:lpstr>Inner and Outer</vt:lpstr>
      <vt:lpstr>From Previous Years</vt:lpstr>
      <vt:lpstr>From the Trenches</vt:lpstr>
      <vt:lpstr>Recommendations</vt:lpstr>
      <vt:lpstr>Recommendations</vt:lpstr>
      <vt:lpstr>Recommendations</vt:lpstr>
      <vt:lpstr>My Tests</vt:lpstr>
      <vt:lpstr>And note the ‘formatting’</vt:lpstr>
      <vt:lpstr>The Verify method</vt:lpstr>
      <vt:lpstr>Single Responsibility</vt:lpstr>
      <vt:lpstr>Single Responsibility</vt:lpstr>
      <vt:lpstr>Another  Attempt</vt:lpstr>
      <vt:lpstr>Variability Technique Used?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198</cp:revision>
  <dcterms:created xsi:type="dcterms:W3CDTF">2006-08-16T00:00:00Z</dcterms:created>
  <dcterms:modified xsi:type="dcterms:W3CDTF">2025-09-24T08:00:27Z</dcterms:modified>
</cp:coreProperties>
</file>